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9" r:id="rId3"/>
    <p:sldId id="271" r:id="rId4"/>
    <p:sldId id="272" r:id="rId5"/>
    <p:sldId id="275" r:id="rId6"/>
    <p:sldId id="273" r:id="rId7"/>
    <p:sldId id="262" r:id="rId8"/>
    <p:sldId id="265" r:id="rId9"/>
    <p:sldId id="266" r:id="rId10"/>
    <p:sldId id="264" r:id="rId11"/>
    <p:sldId id="274" r:id="rId12"/>
    <p:sldId id="258" r:id="rId13"/>
    <p:sldId id="257" r:id="rId14"/>
    <p:sldId id="267" r:id="rId15"/>
    <p:sldId id="268" r:id="rId16"/>
    <p:sldId id="259" r:id="rId17"/>
    <p:sldId id="261" r:id="rId18"/>
    <p:sldId id="260" r:id="rId19"/>
  </p:sldIdLst>
  <p:sldSz cx="9144000" cy="6858000" type="screen4x3"/>
  <p:notesSz cx="9869488"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5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277631" cy="33695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589531" y="0"/>
            <a:ext cx="4277630" cy="336951"/>
          </a:xfrm>
          <a:prstGeom prst="rect">
            <a:avLst/>
          </a:prstGeom>
        </p:spPr>
        <p:txBody>
          <a:bodyPr vert="horz" lIns="91440" tIns="45720" rIns="91440" bIns="45720" rtlCol="0"/>
          <a:lstStyle>
            <a:lvl1pPr algn="r">
              <a:defRPr sz="1200"/>
            </a:lvl1pPr>
          </a:lstStyle>
          <a:p>
            <a:fld id="{5DC8AAE3-A7C9-4342-B783-4F81352587F7}" type="datetimeFigureOut">
              <a:rPr kumimoji="1" lang="ja-JP" altLang="en-US" smtClean="0"/>
              <a:pPr/>
              <a:t>2018/8/30</a:t>
            </a:fld>
            <a:endParaRPr kumimoji="1" lang="ja-JP" altLang="en-US"/>
          </a:p>
        </p:txBody>
      </p:sp>
      <p:sp>
        <p:nvSpPr>
          <p:cNvPr id="4" name="フッター プレースホルダ 3"/>
          <p:cNvSpPr>
            <a:spLocks noGrp="1"/>
          </p:cNvSpPr>
          <p:nvPr>
            <p:ph type="ftr" sz="quarter" idx="2"/>
          </p:nvPr>
        </p:nvSpPr>
        <p:spPr>
          <a:xfrm>
            <a:off x="1" y="6397729"/>
            <a:ext cx="4277631" cy="3369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589531" y="6397729"/>
            <a:ext cx="4277630" cy="336950"/>
          </a:xfrm>
          <a:prstGeom prst="rect">
            <a:avLst/>
          </a:prstGeom>
        </p:spPr>
        <p:txBody>
          <a:bodyPr vert="horz" lIns="91440" tIns="45720" rIns="91440" bIns="45720" rtlCol="0" anchor="b"/>
          <a:lstStyle>
            <a:lvl1pPr algn="r">
              <a:defRPr sz="1200"/>
            </a:lvl1pPr>
          </a:lstStyle>
          <a:p>
            <a:fld id="{DFCBB0D0-E28B-4269-B492-660992062D1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276779" cy="336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590426" y="0"/>
            <a:ext cx="4276779" cy="336788"/>
          </a:xfrm>
          <a:prstGeom prst="rect">
            <a:avLst/>
          </a:prstGeom>
        </p:spPr>
        <p:txBody>
          <a:bodyPr vert="horz" lIns="91440" tIns="45720" rIns="91440" bIns="45720" rtlCol="0"/>
          <a:lstStyle>
            <a:lvl1pPr algn="r">
              <a:defRPr sz="1200"/>
            </a:lvl1pPr>
          </a:lstStyle>
          <a:p>
            <a:fld id="{3BC9925E-3E87-49F2-B588-664DC1655A37}" type="datetimeFigureOut">
              <a:rPr kumimoji="1" lang="ja-JP" altLang="en-US" smtClean="0"/>
              <a:pPr/>
              <a:t>2018/8/30</a:t>
            </a:fld>
            <a:endParaRPr kumimoji="1" lang="ja-JP" altLang="en-US"/>
          </a:p>
        </p:txBody>
      </p:sp>
      <p:sp>
        <p:nvSpPr>
          <p:cNvPr id="4" name="スライド イメージ プレースホルダ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86950" y="3199487"/>
            <a:ext cx="7895590" cy="3031094"/>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397806"/>
            <a:ext cx="4276779" cy="3367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590426" y="6397806"/>
            <a:ext cx="4276779" cy="336788"/>
          </a:xfrm>
          <a:prstGeom prst="rect">
            <a:avLst/>
          </a:prstGeom>
        </p:spPr>
        <p:txBody>
          <a:bodyPr vert="horz" lIns="91440" tIns="45720" rIns="91440" bIns="45720" rtlCol="0" anchor="b"/>
          <a:lstStyle>
            <a:lvl1pPr algn="r">
              <a:defRPr sz="1200"/>
            </a:lvl1pPr>
          </a:lstStyle>
          <a:p>
            <a:fld id="{8C43554E-1197-4364-A31A-EFA0E69B179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8E8D4DC-AB5B-4140-B99B-8589037D817F}" type="datetimeFigureOut">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8D4DC-AB5B-4140-B99B-8589037D817F}" type="datetimeFigureOut">
              <a:rPr kumimoji="1" lang="ja-JP" altLang="en-US" smtClean="0"/>
              <a:pPr/>
              <a:t>2018/8/30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53A66-D0E4-4D25-B11B-C4FB6BA7A54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484784"/>
            <a:ext cx="7772400" cy="1470025"/>
          </a:xfrm>
        </p:spPr>
        <p:txBody>
          <a:bodyPr>
            <a:normAutofit fontScale="90000"/>
          </a:bodyPr>
          <a:lstStyle/>
          <a:p>
            <a:r>
              <a:rPr lang="ja-JP" altLang="en-US" dirty="0" smtClean="0"/>
              <a:t>研究倫理講義（第二時限）</a:t>
            </a:r>
            <a:r>
              <a:rPr lang="en-US" altLang="ja-JP" dirty="0" smtClean="0"/>
              <a:t/>
            </a:r>
            <a:br>
              <a:rPr lang="en-US" altLang="ja-JP" dirty="0" smtClean="0"/>
            </a:br>
            <a:r>
              <a:rPr lang="en-US" altLang="ja-JP" sz="2400" dirty="0" smtClean="0"/>
              <a:t/>
            </a:r>
            <a:br>
              <a:rPr lang="en-US" altLang="ja-JP" sz="2400" dirty="0" smtClean="0"/>
            </a:br>
            <a:r>
              <a:rPr lang="ja-JP" altLang="en-US" sz="2400" dirty="0"/>
              <a:t>－</a:t>
            </a:r>
            <a:r>
              <a:rPr lang="ja-JP" altLang="en-US" sz="2400" dirty="0" smtClean="0"/>
              <a:t>科学はどこまで踏み込める</a:t>
            </a:r>
            <a:r>
              <a:rPr lang="ja-JP" altLang="en-US" sz="2400" smtClean="0"/>
              <a:t>のか・研究者の責任－</a:t>
            </a:r>
            <a:endParaRPr kumimoji="1" lang="ja-JP" altLang="en-US" sz="2400" dirty="0"/>
          </a:p>
        </p:txBody>
      </p:sp>
      <p:sp>
        <p:nvSpPr>
          <p:cNvPr id="3" name="サブタイトル 2"/>
          <p:cNvSpPr>
            <a:spLocks noGrp="1"/>
          </p:cNvSpPr>
          <p:nvPr>
            <p:ph type="subTitle" idx="1"/>
          </p:nvPr>
        </p:nvSpPr>
        <p:spPr/>
        <p:txBody>
          <a:bodyPr/>
          <a:lstStyle/>
          <a:p>
            <a:r>
              <a:rPr kumimoji="1" lang="ja-JP" altLang="en-US" dirty="0" smtClean="0"/>
              <a:t>大阪市立大学</a:t>
            </a:r>
            <a:endParaRPr kumimoji="1" lang="en-US" altLang="ja-JP" dirty="0" smtClean="0"/>
          </a:p>
          <a:p>
            <a:r>
              <a:rPr lang="ja-JP" altLang="en-US" dirty="0"/>
              <a:t>橋本文彦</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アンドロイド</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Analogia</a:t>
            </a:r>
            <a:r>
              <a:rPr kumimoji="1" lang="en-US" altLang="ja-JP" dirty="0" smtClean="0"/>
              <a:t> </a:t>
            </a:r>
            <a:r>
              <a:rPr kumimoji="1" lang="en-US" altLang="ja-JP" dirty="0" err="1" smtClean="0"/>
              <a:t>Entis</a:t>
            </a:r>
            <a:r>
              <a:rPr kumimoji="1" lang="ja-JP" altLang="en-US" dirty="0" smtClean="0"/>
              <a:t>から</a:t>
            </a:r>
            <a:r>
              <a:rPr kumimoji="1" lang="en-US" altLang="ja-JP" dirty="0" err="1" smtClean="0"/>
              <a:t>Analogia</a:t>
            </a:r>
            <a:r>
              <a:rPr kumimoji="1" lang="en-US" altLang="ja-JP" dirty="0" smtClean="0"/>
              <a:t> </a:t>
            </a:r>
            <a:r>
              <a:rPr kumimoji="1" lang="en-US" altLang="ja-JP" dirty="0" err="1" smtClean="0"/>
              <a:t>Relationis</a:t>
            </a:r>
            <a:r>
              <a:rPr kumimoji="1" lang="ja-JP" altLang="en-US" dirty="0" smtClean="0"/>
              <a:t>へ</a:t>
            </a:r>
            <a:endParaRPr kumimoji="1" lang="en-US" altLang="ja-JP" dirty="0" smtClean="0"/>
          </a:p>
          <a:p>
            <a:pPr>
              <a:buNone/>
            </a:pPr>
            <a:r>
              <a:rPr kumimoji="1" lang="ja-JP" altLang="en-US" dirty="0" smtClean="0"/>
              <a:t>　→　しかし，ふたたび</a:t>
            </a:r>
            <a:r>
              <a:rPr kumimoji="1" lang="en-US" altLang="ja-JP" dirty="0" err="1" smtClean="0"/>
              <a:t>Analogia</a:t>
            </a:r>
            <a:r>
              <a:rPr kumimoji="1" lang="ja-JP" altLang="en-US" dirty="0" smtClean="0"/>
              <a:t>　</a:t>
            </a:r>
            <a:r>
              <a:rPr kumimoji="1" lang="en-US" altLang="ja-JP" dirty="0" err="1" smtClean="0"/>
              <a:t>Entis</a:t>
            </a:r>
            <a:r>
              <a:rPr kumimoji="1" lang="ja-JP" altLang="en-US" dirty="0" smtClean="0"/>
              <a:t>へ</a:t>
            </a:r>
            <a:endParaRPr kumimoji="1" lang="en-US" altLang="ja-JP" dirty="0" smtClean="0"/>
          </a:p>
          <a:p>
            <a:pPr>
              <a:buNone/>
            </a:pPr>
            <a:endParaRPr kumimoji="1" lang="en-US" altLang="ja-JP" dirty="0" smtClean="0"/>
          </a:p>
          <a:p>
            <a:r>
              <a:rPr kumimoji="1" lang="ja-JP" altLang="en-US" dirty="0" smtClean="0"/>
              <a:t>人間に「姿・形」が似ているだけのアンドロイド</a:t>
            </a:r>
            <a:endParaRPr kumimoji="1" lang="en-US" altLang="ja-JP" dirty="0" smtClean="0"/>
          </a:p>
          <a:p>
            <a:pPr>
              <a:buNone/>
            </a:pPr>
            <a:r>
              <a:rPr lang="ja-JP" altLang="en-US" dirty="0" smtClean="0"/>
              <a:t>　→　直接触れたりすることが，なぜかためらわれる．</a:t>
            </a:r>
            <a:endParaRPr kumimoji="1" lang="en-US" altLang="ja-JP"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形式か素材か</a:t>
            </a:r>
            <a:r>
              <a:rPr kumimoji="1" lang="en-US" altLang="ja-JP" dirty="0" smtClean="0"/>
              <a:t/>
            </a:r>
            <a:br>
              <a:rPr kumimoji="1" lang="en-US" altLang="ja-JP" dirty="0" smtClean="0"/>
            </a:br>
            <a:r>
              <a:rPr lang="ja-JP" altLang="en-US" dirty="0" smtClean="0"/>
              <a:t>－時間の問題－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「このもの」を重視しすぎると，一般性を得ることが出来ない．</a:t>
            </a:r>
            <a:endParaRPr lang="en-US" altLang="ja-JP" dirty="0" smtClean="0"/>
          </a:p>
          <a:p>
            <a:endParaRPr lang="en-US" altLang="ja-JP" dirty="0" smtClean="0"/>
          </a:p>
          <a:p>
            <a:r>
              <a:rPr lang="ja-JP" altLang="en-US" dirty="0" smtClean="0"/>
              <a:t>人工市場実験</a:t>
            </a:r>
            <a:endParaRPr lang="en-US" altLang="ja-JP" dirty="0" smtClean="0"/>
          </a:p>
          <a:p>
            <a:pPr lvl="1"/>
            <a:r>
              <a:rPr kumimoji="1" lang="ja-JP" altLang="en-US" dirty="0" smtClean="0"/>
              <a:t>「加速実験」でわかることとわからないこと</a:t>
            </a:r>
            <a:endParaRPr kumimoji="1" lang="en-US" altLang="ja-JP" dirty="0" smtClean="0"/>
          </a:p>
          <a:p>
            <a:pPr lvl="1"/>
            <a:endParaRPr kumimoji="1" lang="en-US" altLang="ja-JP" dirty="0" smtClean="0"/>
          </a:p>
          <a:p>
            <a:r>
              <a:rPr lang="ja-JP" altLang="en-US" dirty="0" smtClean="0"/>
              <a:t>人工知能は「心」を持つか？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宗教とクローン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科学と宗教は全く別の話？</a:t>
            </a:r>
            <a:endParaRPr kumimoji="1" lang="en-US" altLang="ja-JP" dirty="0" smtClean="0"/>
          </a:p>
          <a:p>
            <a:r>
              <a:rPr kumimoji="1" lang="ja-JP" altLang="en-US" dirty="0" smtClean="0"/>
              <a:t>ユダヤ教・キリスト教・イスラム教</a:t>
            </a:r>
            <a:endParaRPr kumimoji="1" lang="en-US" altLang="ja-JP" dirty="0" smtClean="0"/>
          </a:p>
          <a:p>
            <a:pPr lvl="1"/>
            <a:r>
              <a:rPr lang="en-US" altLang="ja-JP" dirty="0" smtClean="0"/>
              <a:t>YHW</a:t>
            </a:r>
            <a:r>
              <a:rPr lang="ja-JP" altLang="en-US" dirty="0" smtClean="0"/>
              <a:t>　旧約聖書など</a:t>
            </a:r>
            <a:endParaRPr kumimoji="1" lang="en-US" altLang="ja-JP" dirty="0" smtClean="0"/>
          </a:p>
          <a:p>
            <a:r>
              <a:rPr kumimoji="1" lang="ja-JP" altLang="en-US" dirty="0" smtClean="0"/>
              <a:t>仏教・神道</a:t>
            </a:r>
            <a:endParaRPr kumimoji="1" lang="en-US" altLang="ja-JP" dirty="0" smtClean="0"/>
          </a:p>
          <a:p>
            <a:r>
              <a:rPr lang="ja-JP" altLang="en-US" dirty="0" smtClean="0"/>
              <a:t>人間の位置づけとクローンへの取組</a:t>
            </a:r>
            <a:endParaRPr lang="en-US" altLang="ja-JP" dirty="0" smtClean="0"/>
          </a:p>
          <a:p>
            <a:r>
              <a:rPr lang="en-US" altLang="ja-JP" dirty="0" smtClean="0"/>
              <a:t>Designed baby </a:t>
            </a:r>
            <a:r>
              <a:rPr lang="ja-JP" altLang="en-US" dirty="0" smtClean="0"/>
              <a:t>と</a:t>
            </a:r>
            <a:r>
              <a:rPr lang="en-US" altLang="ja-JP" dirty="0" smtClean="0"/>
              <a:t>Enhancement</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環境クズネッツ曲線</a:t>
            </a:r>
            <a:endParaRPr kumimoji="1" lang="ja-JP" altLang="en-US" dirty="0"/>
          </a:p>
        </p:txBody>
      </p:sp>
      <p:sp>
        <p:nvSpPr>
          <p:cNvPr id="3" name="コンテンツ プレースホルダ 2"/>
          <p:cNvSpPr>
            <a:spLocks noGrp="1"/>
          </p:cNvSpPr>
          <p:nvPr>
            <p:ph idx="1"/>
          </p:nvPr>
        </p:nvSpPr>
        <p:spPr>
          <a:xfrm>
            <a:off x="457200" y="1600201"/>
            <a:ext cx="8147248" cy="1828800"/>
          </a:xfrm>
        </p:spPr>
        <p:txBody>
          <a:bodyPr/>
          <a:lstStyle/>
          <a:p>
            <a:r>
              <a:rPr kumimoji="1" lang="ja-JP" altLang="en-US" dirty="0" smtClean="0"/>
              <a:t>ＧＤＰがあがると公害排出量は一時的に増加するが，さらにＧＤＰがあがると，公害排出量は下がる．</a:t>
            </a:r>
            <a:endParaRPr kumimoji="1" lang="ja-JP" altLang="en-US" dirty="0"/>
          </a:p>
        </p:txBody>
      </p:sp>
      <p:pic>
        <p:nvPicPr>
          <p:cNvPr id="5" name="図 4" descr="スライド1.jpg"/>
          <p:cNvPicPr>
            <a:picLocks noChangeAspect="1"/>
          </p:cNvPicPr>
          <p:nvPr/>
        </p:nvPicPr>
        <p:blipFill>
          <a:blip r:embed="rId2" cstate="print"/>
          <a:stretch>
            <a:fillRect/>
          </a:stretch>
        </p:blipFill>
        <p:spPr>
          <a:xfrm>
            <a:off x="1184367" y="3212976"/>
            <a:ext cx="5223329" cy="28873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Pollution Havens</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先進国では，環境規制が厳しくなり，規制を遵守するためにコストがかかる．</a:t>
            </a:r>
            <a:endParaRPr kumimoji="1" lang="en-US" altLang="ja-JP" dirty="0" smtClean="0"/>
          </a:p>
          <a:p>
            <a:r>
              <a:rPr lang="ja-JP" altLang="en-US" dirty="0" smtClean="0"/>
              <a:t>このため，環境規制が緩く，人件費の安い途上国に工場を移転する．</a:t>
            </a:r>
            <a:endParaRPr lang="en-US" altLang="ja-JP" dirty="0" smtClean="0"/>
          </a:p>
          <a:p>
            <a:r>
              <a:rPr kumimoji="1" lang="ja-JP" altLang="en-US" dirty="0" smtClean="0"/>
              <a:t>途上国は，外貨と雇用獲得のために工場を誘致するが，先進国の排出公害まで引き受けてしまうことになる．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CO2</a:t>
            </a:r>
            <a:r>
              <a:rPr lang="ja-JP" altLang="en-US" dirty="0" smtClean="0"/>
              <a:t>削減</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CO2</a:t>
            </a:r>
            <a:r>
              <a:rPr kumimoji="1" lang="ja-JP" altLang="en-US" dirty="0" smtClean="0"/>
              <a:t>排出を削減するために，産業を抑制するか，産業を促進してその費用を技術開発に回して，将来的に抜本的な解決を期待するか．</a:t>
            </a:r>
            <a:endParaRPr kumimoji="1" lang="en-US" altLang="ja-JP" dirty="0" smtClean="0"/>
          </a:p>
          <a:p>
            <a:endParaRPr lang="en-US" altLang="ja-JP" dirty="0" smtClean="0"/>
          </a:p>
          <a:p>
            <a:r>
              <a:rPr kumimoji="1" lang="ja-JP" altLang="en-US" dirty="0" smtClean="0"/>
              <a:t>「沈黙の春」とその後</a:t>
            </a:r>
            <a:endParaRPr kumimoji="1" lang="en-US" altLang="ja-JP" dirty="0" smtClean="0"/>
          </a:p>
          <a:p>
            <a:pPr>
              <a:buNone/>
            </a:pPr>
            <a:endParaRPr kumimoji="1" lang="en-US" altLang="ja-JP" dirty="0" smtClean="0"/>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統計</a:t>
            </a:r>
            <a:r>
              <a:rPr lang="ja-JP" altLang="en-US" dirty="0" smtClean="0"/>
              <a:t>学の使い方</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A</a:t>
            </a:r>
            <a:r>
              <a:rPr lang="ja-JP" altLang="en-US" dirty="0" smtClean="0"/>
              <a:t>と</a:t>
            </a:r>
            <a:r>
              <a:rPr lang="en-US" altLang="ja-JP" dirty="0" smtClean="0"/>
              <a:t>B</a:t>
            </a:r>
            <a:r>
              <a:rPr lang="ja-JP" altLang="en-US" dirty="0" smtClean="0"/>
              <a:t>に相関関係は認められるが，因果関係（あるいは，そのメカニズム）が明らかでない場合は多くある．</a:t>
            </a:r>
            <a:endParaRPr lang="en-US" altLang="ja-JP" dirty="0" smtClean="0"/>
          </a:p>
          <a:p>
            <a:r>
              <a:rPr kumimoji="1" lang="ja-JP" altLang="en-US" dirty="0" smtClean="0"/>
              <a:t>「</a:t>
            </a:r>
            <a:r>
              <a:rPr kumimoji="1" lang="en-US" altLang="ja-JP" dirty="0" smtClean="0"/>
              <a:t>A</a:t>
            </a:r>
            <a:r>
              <a:rPr kumimoji="1" lang="ja-JP" altLang="en-US" dirty="0" smtClean="0"/>
              <a:t>と</a:t>
            </a:r>
            <a:r>
              <a:rPr kumimoji="1" lang="en-US" altLang="ja-JP" dirty="0" smtClean="0"/>
              <a:t>B</a:t>
            </a:r>
            <a:r>
              <a:rPr kumimoji="1" lang="ja-JP" altLang="en-US" dirty="0" smtClean="0"/>
              <a:t>との間に因果関係があるとは言えない」</a:t>
            </a:r>
            <a:endParaRPr kumimoji="1" lang="en-US" altLang="ja-JP" dirty="0" smtClean="0"/>
          </a:p>
          <a:p>
            <a:r>
              <a:rPr lang="ja-JP" altLang="en-US" dirty="0" smtClean="0"/>
              <a:t>「</a:t>
            </a:r>
            <a:r>
              <a:rPr lang="en-US" altLang="ja-JP" dirty="0" smtClean="0"/>
              <a:t>A</a:t>
            </a:r>
            <a:r>
              <a:rPr lang="ja-JP" altLang="en-US" dirty="0" smtClean="0"/>
              <a:t>と</a:t>
            </a:r>
            <a:r>
              <a:rPr lang="en-US" altLang="ja-JP" dirty="0" smtClean="0"/>
              <a:t>B</a:t>
            </a:r>
            <a:r>
              <a:rPr lang="ja-JP" altLang="en-US" dirty="0" smtClean="0"/>
              <a:t>との間に因果関係が成立する可能性がある」</a:t>
            </a:r>
            <a:endParaRPr lang="en-US" altLang="ja-JP" dirty="0" smtClean="0"/>
          </a:p>
          <a:p>
            <a:r>
              <a:rPr kumimoji="1" lang="ja-JP" altLang="en-US" dirty="0" smtClean="0"/>
              <a:t>「</a:t>
            </a:r>
            <a:r>
              <a:rPr kumimoji="1" lang="en-US" altLang="ja-JP" dirty="0" smtClean="0"/>
              <a:t>B</a:t>
            </a:r>
            <a:r>
              <a:rPr kumimoji="1" lang="ja-JP" altLang="en-US" dirty="0" smtClean="0"/>
              <a:t>が</a:t>
            </a:r>
            <a:r>
              <a:rPr kumimoji="1" lang="en-US" altLang="ja-JP" dirty="0" smtClean="0"/>
              <a:t>A</a:t>
            </a:r>
            <a:r>
              <a:rPr kumimoji="1" lang="ja-JP" altLang="en-US" dirty="0" smtClean="0"/>
              <a:t>の原因であったとは断定できない」</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リスク・コミュニケーション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基礎科学は直接役に立たなくとも，人間を豊かにする．</a:t>
            </a:r>
            <a:endParaRPr kumimoji="1" lang="en-US" altLang="ja-JP" dirty="0" smtClean="0"/>
          </a:p>
          <a:p>
            <a:r>
              <a:rPr lang="ja-JP" altLang="en-US" dirty="0" smtClean="0"/>
              <a:t>しかし，市民への説明も必要</a:t>
            </a:r>
            <a:endParaRPr lang="en-US" altLang="ja-JP" dirty="0" smtClean="0"/>
          </a:p>
          <a:p>
            <a:endParaRPr kumimoji="1" lang="en-US" altLang="ja-JP" dirty="0" smtClean="0"/>
          </a:p>
          <a:p>
            <a:r>
              <a:rPr kumimoji="1" lang="ja-JP" altLang="en-US" dirty="0" smtClean="0"/>
              <a:t>「科学的に厳密で正確な主張」</a:t>
            </a:r>
            <a:endParaRPr kumimoji="1" lang="en-US" altLang="ja-JP" dirty="0" smtClean="0"/>
          </a:p>
          <a:p>
            <a:r>
              <a:rPr kumimoji="1" lang="ja-JP" altLang="en-US" dirty="0" smtClean="0"/>
              <a:t>市民が理解して意思決定の参考に出来る必要がある</a:t>
            </a:r>
            <a:endParaRPr kumimoji="1"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科学者の探究心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科学は「人間」とどう関わるか</a:t>
            </a:r>
            <a:endParaRPr lang="en-US" altLang="ja-JP" dirty="0" smtClean="0"/>
          </a:p>
          <a:p>
            <a:r>
              <a:rPr kumimoji="1" lang="ja-JP" altLang="en-US" dirty="0" smtClean="0"/>
              <a:t>科学は「人間」を解明するか？できるか？</a:t>
            </a:r>
            <a:endParaRPr kumimoji="1" lang="en-US" altLang="ja-JP" dirty="0" smtClean="0"/>
          </a:p>
          <a:p>
            <a:r>
              <a:rPr lang="ja-JP" altLang="en-US" dirty="0" smtClean="0"/>
              <a:t>科学者</a:t>
            </a:r>
            <a:r>
              <a:rPr kumimoji="1" lang="ja-JP" altLang="en-US" dirty="0" smtClean="0"/>
              <a:t>はどこまで知る「権利」があるのか</a:t>
            </a:r>
            <a:endParaRPr kumimoji="1" lang="en-US" altLang="ja-JP" dirty="0" smtClean="0"/>
          </a:p>
          <a:p>
            <a:r>
              <a:rPr lang="ja-JP" altLang="en-US" dirty="0" smtClean="0"/>
              <a:t>「真理」により近づくためには，何をどこまで犠牲にしても良いのか？</a:t>
            </a:r>
            <a:endParaRPr lang="en-US" altLang="ja-JP" dirty="0" smtClean="0"/>
          </a:p>
          <a:p>
            <a:r>
              <a:rPr lang="ja-JP" altLang="en-US" dirty="0" smtClean="0"/>
              <a:t>「良い」とか「良くない」は誰が決めるのか？</a:t>
            </a:r>
            <a:endParaRPr lang="en-US" altLang="ja-JP" dirty="0" smtClean="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前回の補足</a:t>
            </a:r>
            <a:r>
              <a:rPr kumimoji="1" lang="en-US" altLang="ja-JP" dirty="0" smtClean="0"/>
              <a:t/>
            </a:r>
            <a:br>
              <a:rPr kumimoji="1" lang="en-US" altLang="ja-JP" dirty="0" smtClean="0"/>
            </a:br>
            <a:r>
              <a:rPr kumimoji="1" lang="ja-JP" altLang="en-US" dirty="0" smtClean="0"/>
              <a:t>－ポパーとクーン－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ポパーは，すべての時代や文化を通じて「真なる」事実と法則が存在し，科学はそれを正しく記述すべく進化する，と考えた．</a:t>
            </a:r>
            <a:endParaRPr kumimoji="1" lang="en-US" altLang="ja-JP" dirty="0" smtClean="0"/>
          </a:p>
          <a:p>
            <a:r>
              <a:rPr lang="ja-JP" altLang="en-US" dirty="0" smtClean="0"/>
              <a:t>一方</a:t>
            </a:r>
            <a:r>
              <a:rPr kumimoji="1" lang="ja-JP" altLang="en-US" dirty="0" smtClean="0"/>
              <a:t>クーンは，そのような「真」は存在せず，時代や文化，その時代の主流としての科学（パラダイム）に相対的に目指すべきものがあり，パラダイム間で優劣の比較は出来ない，と主張した．</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前回の補足</a:t>
            </a:r>
            <a:r>
              <a:rPr lang="en-US" altLang="ja-JP" dirty="0" smtClean="0"/>
              <a:t/>
            </a:r>
            <a:br>
              <a:rPr lang="en-US" altLang="ja-JP" dirty="0" smtClean="0"/>
            </a:br>
            <a:r>
              <a:rPr lang="ja-JP" altLang="en-US" dirty="0" smtClean="0"/>
              <a:t>－歴史を学ぶということ－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現在の哲学者の多くは「哲学者研究者」であると言われている．</a:t>
            </a:r>
            <a:endParaRPr lang="en-US" altLang="ja-JP" dirty="0" smtClean="0"/>
          </a:p>
          <a:p>
            <a:r>
              <a:rPr kumimoji="1" lang="ja-JP" altLang="en-US" dirty="0" smtClean="0"/>
              <a:t>ただ，技術の進歩</a:t>
            </a:r>
            <a:r>
              <a:rPr lang="ja-JP" altLang="en-US" dirty="0" smtClean="0"/>
              <a:t>やそれによる新事実（？）の発見を除けば，</a:t>
            </a:r>
            <a:r>
              <a:rPr kumimoji="1" lang="ja-JP" altLang="en-US" dirty="0" smtClean="0"/>
              <a:t>人間が考えることそのものが飛躍的に「進歩」している訳ではない．</a:t>
            </a:r>
            <a:endParaRPr kumimoji="1" lang="en-US" altLang="ja-JP" dirty="0" smtClean="0"/>
          </a:p>
          <a:p>
            <a:r>
              <a:rPr kumimoji="1" lang="ja-JP" altLang="en-US" dirty="0" smtClean="0"/>
              <a:t>ニュートンは，古典文献学のエキスパートで，多くを古代ギリシャ人から学んだと伝えている．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「形式化」について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前回は「一般性」を中心に論じた．</a:t>
            </a:r>
            <a:endParaRPr kumimoji="1" lang="en-US" altLang="ja-JP" dirty="0" smtClean="0"/>
          </a:p>
          <a:p>
            <a:r>
              <a:rPr lang="ja-JP" altLang="en-US" dirty="0" smtClean="0"/>
              <a:t>「形式化」は科学のもう一つの特徴</a:t>
            </a:r>
            <a:endParaRPr lang="en-US" altLang="ja-JP" dirty="0" smtClean="0"/>
          </a:p>
          <a:p>
            <a:pPr>
              <a:buNone/>
            </a:pPr>
            <a:r>
              <a:rPr lang="ja-JP" altLang="en-US" dirty="0" smtClean="0"/>
              <a:t>　⇒世界を記号・数式・プログラム等で記述すること</a:t>
            </a:r>
            <a:endParaRPr lang="en-US" altLang="ja-JP" dirty="0" smtClean="0"/>
          </a:p>
          <a:p>
            <a:r>
              <a:rPr lang="ja-JP" altLang="en-US" dirty="0" smtClean="0"/>
              <a:t>対象を構成する別の部分を捨象して一般化を可能にするための手続き</a:t>
            </a:r>
            <a:endParaRPr lang="en-US" altLang="ja-JP" dirty="0" smtClean="0"/>
          </a:p>
          <a:p>
            <a:r>
              <a:rPr lang="ja-JP" altLang="en-US" dirty="0" smtClean="0"/>
              <a:t>「解釈」の余地をできる限り小さくする</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「形式化」について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物体の運動を「記号と数式」で表したのは，ガリレオである．</a:t>
            </a:r>
            <a:endParaRPr kumimoji="1" lang="en-US" altLang="ja-JP" dirty="0" smtClean="0"/>
          </a:p>
          <a:p>
            <a:r>
              <a:rPr lang="ja-JP" altLang="en-US" dirty="0" smtClean="0"/>
              <a:t>また彼は「（神学の）理論」から現象を予測するのではなく，実験によって確かめようとした．</a:t>
            </a:r>
            <a:endParaRPr lang="en-US" altLang="ja-JP"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「形式化」について（補足）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社会科学での「形式化」には，失敗も多い．</a:t>
            </a:r>
            <a:endParaRPr kumimoji="1" lang="en-US" altLang="ja-JP" dirty="0" smtClean="0"/>
          </a:p>
          <a:p>
            <a:r>
              <a:rPr kumimoji="1" lang="ja-JP" altLang="en-US" dirty="0" smtClean="0"/>
              <a:t>社会科学では，対象をある記号で置き（エンコード），それに何らかの論理的・数学的演算を加えて結論を導出することが多い．</a:t>
            </a:r>
            <a:endParaRPr kumimoji="1" lang="en-US" altLang="ja-JP" dirty="0" smtClean="0"/>
          </a:p>
          <a:p>
            <a:r>
              <a:rPr lang="ja-JP" altLang="en-US" dirty="0" smtClean="0"/>
              <a:t>その後，</a:t>
            </a:r>
            <a:r>
              <a:rPr kumimoji="1" lang="ja-JP" altLang="en-US" dirty="0" smtClean="0"/>
              <a:t>演算結果の記号を，もとの対象に置き戻す（デコード）．</a:t>
            </a:r>
            <a:endParaRPr kumimoji="1" lang="en-US" altLang="ja-JP" dirty="0" smtClean="0"/>
          </a:p>
          <a:p>
            <a:r>
              <a:rPr lang="ja-JP" altLang="en-US" dirty="0" smtClean="0"/>
              <a:t>しかし，</a:t>
            </a:r>
            <a:r>
              <a:rPr kumimoji="1" lang="ja-JP" altLang="en-US" dirty="0" smtClean="0"/>
              <a:t>この形式化が演算に耐えない場合も多い．</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サールの中国語の部屋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ある部屋に英語しか理解できない人がいる．</a:t>
            </a:r>
            <a:endParaRPr lang="en-US" altLang="ja-JP" dirty="0" smtClean="0"/>
          </a:p>
          <a:p>
            <a:r>
              <a:rPr lang="ja-JP" altLang="en-US" dirty="0" smtClean="0"/>
              <a:t>この部屋の窓口から中国語（＝漢字）の依頼文が差し入れられると，中の人は図入りのマニュアルに従って，正しい図形（＝漢字）がかかれた回答文を差し出す．</a:t>
            </a:r>
            <a:endParaRPr lang="en-US" altLang="ja-JP" dirty="0" smtClean="0"/>
          </a:p>
          <a:p>
            <a:r>
              <a:rPr lang="ja-JP" altLang="en-US" dirty="0" smtClean="0"/>
              <a:t>さて，この部屋の人は「中国語を理解している」と言えるか？</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人工知能とシミュレーション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サールは，コンピュータ上の人工知能は，知能ではなくて，「知能のシミュレーション」であると主張する．</a:t>
            </a:r>
            <a:endParaRPr kumimoji="1" lang="en-US" altLang="ja-JP" dirty="0" smtClean="0"/>
          </a:p>
          <a:p>
            <a:r>
              <a:rPr lang="ja-JP" altLang="en-US" dirty="0" smtClean="0"/>
              <a:t>しかし，人間の知能もまた，世界を脳内で形式化した結果ではないのか？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チューリング・テスト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人間と適切なコミュニケーションが出来るか否かで，「知能」を定義しようとした．</a:t>
            </a:r>
            <a:endParaRPr lang="en-US" altLang="ja-JP" dirty="0" smtClean="0"/>
          </a:p>
          <a:p>
            <a:pPr lvl="1"/>
            <a:r>
              <a:rPr kumimoji="1" lang="ja-JP" altLang="en-US" dirty="0" smtClean="0"/>
              <a:t>特定のテーマの会話では人間と区別がつかないコンピュータも多く登場している</a:t>
            </a:r>
            <a:endParaRPr kumimoji="1" lang="en-US" altLang="ja-JP" dirty="0" smtClean="0"/>
          </a:p>
          <a:p>
            <a:pPr lvl="1"/>
            <a:r>
              <a:rPr lang="ja-JP" altLang="en-US" dirty="0" smtClean="0"/>
              <a:t>一方，テーマを限らない</a:t>
            </a:r>
            <a:r>
              <a:rPr lang="ja-JP" altLang="en-US" smtClean="0"/>
              <a:t>と，区別はさほど難しくない</a:t>
            </a:r>
            <a:endParaRPr kumimoji="1"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926</Words>
  <Application>Microsoft Office PowerPoint</Application>
  <PresentationFormat>画面に合わせる (4:3)</PresentationFormat>
  <Paragraphs>82</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研究倫理講義（第二時限）  －科学はどこまで踏み込めるのか・研究者の責任－</vt:lpstr>
      <vt:lpstr>前回の補足 －ポパーとクーン－</vt:lpstr>
      <vt:lpstr>前回の補足 －歴史を学ぶということ－</vt:lpstr>
      <vt:lpstr>「形式化」について</vt:lpstr>
      <vt:lpstr>「形式化」について</vt:lpstr>
      <vt:lpstr>「形式化」について（補足）</vt:lpstr>
      <vt:lpstr>サールの中国語の部屋</vt:lpstr>
      <vt:lpstr>人工知能とシミュレーション</vt:lpstr>
      <vt:lpstr>チューリング・テスト</vt:lpstr>
      <vt:lpstr>アンドロイド</vt:lpstr>
      <vt:lpstr>形式か素材か －時間の問題－</vt:lpstr>
      <vt:lpstr>宗教とクローン</vt:lpstr>
      <vt:lpstr>環境クズネッツ曲線</vt:lpstr>
      <vt:lpstr>Pollution Havens</vt:lpstr>
      <vt:lpstr>CO2削減</vt:lpstr>
      <vt:lpstr>統計学の使い方</vt:lpstr>
      <vt:lpstr>リスク・コミュニケーション</vt:lpstr>
      <vt:lpstr>科学者の探究心</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科学哲学講義（第一回）  －科学で何が解明できるのか－</dc:title>
  <dc:creator>Fumin</dc:creator>
  <cp:lastModifiedBy>Fumin</cp:lastModifiedBy>
  <cp:revision>148</cp:revision>
  <dcterms:created xsi:type="dcterms:W3CDTF">2016-04-05T04:19:23Z</dcterms:created>
  <dcterms:modified xsi:type="dcterms:W3CDTF">2018-08-30T07:52:39Z</dcterms:modified>
</cp:coreProperties>
</file>